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326" r:id="rId2"/>
    <p:sldId id="258" r:id="rId3"/>
    <p:sldId id="288" r:id="rId4"/>
    <p:sldId id="333" r:id="rId5"/>
    <p:sldId id="334" r:id="rId6"/>
    <p:sldId id="335" r:id="rId7"/>
    <p:sldId id="336" r:id="rId8"/>
    <p:sldId id="340" r:id="rId9"/>
    <p:sldId id="341" r:id="rId10"/>
    <p:sldId id="342" r:id="rId11"/>
    <p:sldId id="346" r:id="rId12"/>
    <p:sldId id="337" r:id="rId13"/>
    <p:sldId id="347" r:id="rId14"/>
    <p:sldId id="350" r:id="rId15"/>
    <p:sldId id="348" r:id="rId16"/>
    <p:sldId id="352" r:id="rId17"/>
    <p:sldId id="353" r:id="rId18"/>
    <p:sldId id="338" r:id="rId19"/>
    <p:sldId id="349" r:id="rId20"/>
    <p:sldId id="355" r:id="rId21"/>
    <p:sldId id="357" r:id="rId22"/>
    <p:sldId id="358" r:id="rId23"/>
    <p:sldId id="359" r:id="rId24"/>
    <p:sldId id="360" r:id="rId25"/>
    <p:sldId id="363" r:id="rId26"/>
    <p:sldId id="361" r:id="rId27"/>
    <p:sldId id="362" r:id="rId28"/>
    <p:sldId id="356" r:id="rId29"/>
    <p:sldId id="364" r:id="rId30"/>
    <p:sldId id="339" r:id="rId31"/>
    <p:sldId id="344" r:id="rId32"/>
    <p:sldId id="365" r:id="rId33"/>
    <p:sldId id="367" r:id="rId34"/>
    <p:sldId id="368" r:id="rId35"/>
    <p:sldId id="332" r:id="rId36"/>
  </p:sldIdLst>
  <p:sldSz cx="9144000" cy="5145088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2F2F2"/>
    <a:srgbClr val="000000"/>
    <a:srgbClr val="111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20" autoAdjust="0"/>
  </p:normalViewPr>
  <p:slideViewPr>
    <p:cSldViewPr>
      <p:cViewPr varScale="1">
        <p:scale>
          <a:sx n="111" d="100"/>
          <a:sy n="111" d="100"/>
        </p:scale>
        <p:origin x="393" y="57"/>
      </p:cViewPr>
      <p:guideLst>
        <p:guide orient="horz" pos="1643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6ED28-0653-44D2-981F-B8620E8F8553}" type="datetimeFigureOut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A08728-D05A-47F6-9A47-F3716918B1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313"/>
            <a:ext cx="7772400" cy="110285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550"/>
            <a:ext cx="6400800" cy="13148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829"/>
            <a:ext cx="2057400" cy="329309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829"/>
            <a:ext cx="6019800" cy="329309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8735"/>
            <a:ext cx="2133600" cy="273928"/>
          </a:xfrm>
        </p:spPr>
        <p:txBody>
          <a:bodyPr/>
          <a:lstStyle>
            <a:lvl1pPr>
              <a:defRPr/>
            </a:lvl1pPr>
          </a:lstStyle>
          <a:p>
            <a:fld id="{5ACD4103-EC3D-4C16-8996-25DE18166E0A}" type="datetime1">
              <a:rPr lang="zh-CN" altLang="en-US"/>
              <a:t>2022/12/7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8735"/>
            <a:ext cx="2895600" cy="273928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8735"/>
            <a:ext cx="2133600" cy="273928"/>
          </a:xfrm>
        </p:spPr>
        <p:txBody>
          <a:bodyPr/>
          <a:lstStyle>
            <a:lvl1pPr>
              <a:defRPr/>
            </a:lvl1pPr>
          </a:lstStyle>
          <a:p>
            <a:fld id="{DD6AF21D-1CB3-4C6F-BC4D-99798AE8B24D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196"/>
            <a:ext cx="7772400" cy="102187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708"/>
            <a:ext cx="7772400" cy="11254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6948264" y="3976700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www.1ppt.com/moban/     </a:t>
            </a:r>
            <a:r>
              <a:rPr lang="zh-CN" altLang="en-US" sz="100" dirty="0">
                <a:solidFill>
                  <a:schemeClr val="bg1"/>
                </a:solidFill>
              </a:rPr>
              <a:t>行业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www.1ppt.com/hangye/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节日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www.1ppt.com/jieri/           PPT</a:t>
            </a:r>
            <a:r>
              <a:rPr lang="zh-CN" altLang="en-US" sz="100" dirty="0">
                <a:solidFill>
                  <a:schemeClr val="bg1"/>
                </a:solidFill>
              </a:rPr>
              <a:t>素材下载：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www.1ppt.com/sucai/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背景图片：</a:t>
            </a:r>
            <a:r>
              <a:rPr lang="en-US" altLang="zh-CN" sz="100" dirty="0">
                <a:solidFill>
                  <a:schemeClr val="bg1"/>
                </a:solidFill>
              </a:rPr>
              <a:t>www.1ppt.com/beijing/      PPT</a:t>
            </a:r>
            <a:r>
              <a:rPr lang="zh-CN" altLang="en-US" sz="100" dirty="0">
                <a:solidFill>
                  <a:schemeClr val="bg1"/>
                </a:solidFill>
              </a:rPr>
              <a:t>图表下载：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www.1ppt.com/tubiao/    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优秀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www.1ppt.com/xiazai/        PPT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www.1ppt.com/powerpoint/      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Word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www.1ppt.com/word/              Excel</a:t>
            </a:r>
            <a:r>
              <a:rPr lang="zh-CN" altLang="en-US" sz="100" dirty="0">
                <a:solidFill>
                  <a:schemeClr val="bg1"/>
                </a:solidFill>
              </a:rPr>
              <a:t>教程：</a:t>
            </a:r>
            <a:r>
              <a:rPr lang="en-US" altLang="zh-CN" sz="100" dirty="0">
                <a:solidFill>
                  <a:schemeClr val="bg1"/>
                </a:solidFill>
              </a:rPr>
              <a:t>www.1ppt.com/excel/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资料下载：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www.1ppt.com/ziliao/                PPT</a:t>
            </a:r>
            <a:r>
              <a:rPr lang="zh-CN" altLang="en-US" sz="100" dirty="0">
                <a:solidFill>
                  <a:schemeClr val="bg1"/>
                </a:solidFill>
              </a:rPr>
              <a:t>课件下载：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www.1ppt.com/kejian/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范文下载：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www.1ppt.com/fanwen/             </a:t>
            </a:r>
            <a:r>
              <a:rPr lang="zh-CN" altLang="en-US" sz="100" dirty="0">
                <a:solidFill>
                  <a:schemeClr val="bg1"/>
                </a:solidFill>
              </a:rPr>
              <a:t>试卷下载：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www.1ppt.com/shiti/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教案下载：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www.1ppt.com/jiaoan/      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字体下载：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www.1ppt.com/ziti/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 </a:t>
            </a:r>
            <a:endParaRPr lang="zh-CN" altLang="en-US" sz="1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690"/>
            <a:ext cx="4040188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660"/>
            <a:ext cx="4040188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690"/>
            <a:ext cx="4041775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660"/>
            <a:ext cx="4041775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851"/>
            <a:ext cx="3008313" cy="87180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51"/>
            <a:ext cx="5111750" cy="43911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658"/>
            <a:ext cx="3008313" cy="35193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561"/>
            <a:ext cx="5486400" cy="42518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723"/>
            <a:ext cx="5486400" cy="30870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746"/>
            <a:ext cx="5486400" cy="6038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521"/>
            <a:ext cx="8229600" cy="3395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160A8-FCDA-4438-A06B-8F9A2E82FEAD}" type="datetimeFigureOut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2EDEE-018F-4012-A1B4-6387EBE5E6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0" y="-78105"/>
            <a:ext cx="6248400" cy="85344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390" y="3220616"/>
            <a:ext cx="9144000" cy="1923519"/>
          </a:xfrm>
          <a:prstGeom prst="rect">
            <a:avLst/>
          </a:prstGeom>
          <a:solidFill>
            <a:srgbClr val="111D33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" name="矩形 3"/>
          <p:cNvSpPr/>
          <p:nvPr/>
        </p:nvSpPr>
        <p:spPr>
          <a:xfrm>
            <a:off x="6390" y="1628680"/>
            <a:ext cx="9144001" cy="1567752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350" dirty="0"/>
          </a:p>
        </p:txBody>
      </p:sp>
      <p:sp>
        <p:nvSpPr>
          <p:cNvPr id="6" name="文本框 5"/>
          <p:cNvSpPr txBox="1"/>
          <p:nvPr/>
        </p:nvSpPr>
        <p:spPr>
          <a:xfrm>
            <a:off x="3671900" y="4620807"/>
            <a:ext cx="180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汇报人：姚彤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996" y="1887780"/>
            <a:ext cx="90127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Compaction-Aware Zone Allocation for</a:t>
            </a:r>
          </a:p>
          <a:p>
            <a:r>
              <a:rPr lang="en-US" altLang="zh-CN" sz="32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LSM based Key-Value Store on ZNS SSDs</a:t>
            </a:r>
            <a:endParaRPr lang="zh-CN" altLang="en-US" sz="3200" spc="3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1F3A716-61C3-E6CA-2DF1-2233AC1F4155}"/>
              </a:ext>
            </a:extLst>
          </p:cNvPr>
          <p:cNvSpPr txBox="1"/>
          <p:nvPr/>
        </p:nvSpPr>
        <p:spPr>
          <a:xfrm>
            <a:off x="3768300" y="3239217"/>
            <a:ext cx="162018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HotStorage’22</a:t>
            </a:r>
          </a:p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F6382B7-878E-300C-F1E0-3A5D4D945AD5}"/>
              </a:ext>
            </a:extLst>
          </p:cNvPr>
          <p:cNvSpPr txBox="1"/>
          <p:nvPr/>
        </p:nvSpPr>
        <p:spPr>
          <a:xfrm>
            <a:off x="977990" y="3574474"/>
            <a:ext cx="72008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作者：</a:t>
            </a:r>
            <a:r>
              <a:rPr lang="en-US" altLang="zh-CN">
                <a:solidFill>
                  <a:schemeClr val="bg1"/>
                </a:solidFill>
              </a:rPr>
              <a:t>Hee-Rock Lee, Chang-Gyu Lee, Seungjin Lee, and Youngjae Kim      </a:t>
            </a:r>
          </a:p>
          <a:p>
            <a:r>
              <a:rPr lang="zh-CN" altLang="en-US">
                <a:solidFill>
                  <a:schemeClr val="bg1"/>
                </a:solidFill>
              </a:rPr>
              <a:t>                    </a:t>
            </a:r>
            <a:r>
              <a:rPr lang="en-US" altLang="zh-CN">
                <a:solidFill>
                  <a:schemeClr val="bg1"/>
                </a:solidFill>
              </a:rPr>
              <a:t>Department of Computer Science and Engineering 	        </a:t>
            </a:r>
          </a:p>
          <a:p>
            <a:r>
              <a:rPr lang="en-US" altLang="zh-CN">
                <a:solidFill>
                  <a:schemeClr val="bg1"/>
                </a:solidFill>
              </a:rPr>
              <a:t>                         Sogang University, Seoul, Republic of Korea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7">
            <a:extLst>
              <a:ext uri="{FF2B5EF4-FFF2-40B4-BE49-F238E27FC236}">
                <a16:creationId xmlns:a16="http://schemas.microsoft.com/office/drawing/2014/main" id="{C37546A1-9A55-1F63-9ABC-B9708DA12172}"/>
              </a:ext>
            </a:extLst>
          </p:cNvPr>
          <p:cNvSpPr txBox="1"/>
          <p:nvPr/>
        </p:nvSpPr>
        <p:spPr>
          <a:xfrm>
            <a:off x="196716" y="181655"/>
            <a:ext cx="6715544" cy="46670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3930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LSM-based Key-Value Store (LSM-KV)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5" name="文本框 38">
            <a:extLst>
              <a:ext uri="{FF2B5EF4-FFF2-40B4-BE49-F238E27FC236}">
                <a16:creationId xmlns:a16="http://schemas.microsoft.com/office/drawing/2014/main" id="{1DCF1773-79D9-38CC-913B-BEBCAF3091B5}"/>
              </a:ext>
            </a:extLst>
          </p:cNvPr>
          <p:cNvSpPr txBox="1"/>
          <p:nvPr/>
        </p:nvSpPr>
        <p:spPr>
          <a:xfrm>
            <a:off x="196716" y="808348"/>
            <a:ext cx="162018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dist" defTabSz="963930"/>
            <a:r>
              <a:rPr lang="en-US" altLang="zh-CN" sz="1800" b="1" kern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Compaction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+mn-lt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BB82655-E284-A1B3-A3A8-1A4D0574BF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39"/>
          <a:stretch/>
        </p:blipFill>
        <p:spPr>
          <a:xfrm>
            <a:off x="575556" y="1888468"/>
            <a:ext cx="7703661" cy="169218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9FF2930-970B-AD31-5F7E-36ECC4AADF8C}"/>
              </a:ext>
            </a:extLst>
          </p:cNvPr>
          <p:cNvSpPr/>
          <p:nvPr/>
        </p:nvSpPr>
        <p:spPr>
          <a:xfrm>
            <a:off x="2285746" y="3652664"/>
            <a:ext cx="45725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多路合并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3753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5383396" cy="46670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3930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ZenFS[ATC’21]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B9E2520-0A4B-04BD-6BE7-2C9F6D0B7E98}"/>
              </a:ext>
            </a:extLst>
          </p:cNvPr>
          <p:cNvSpPr txBox="1"/>
          <p:nvPr/>
        </p:nvSpPr>
        <p:spPr>
          <a:xfrm>
            <a:off x="196716" y="988368"/>
            <a:ext cx="30011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❏应用程序和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ZNS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接口间的的用户态插件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❏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RocksDB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的后端模块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❏主要工作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    -Zone Allocation</a:t>
            </a:r>
          </a:p>
          <a:p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    -Zone Cleaning</a:t>
            </a:r>
            <a:endParaRPr lang="zh-CN" altLang="en-US" sz="1200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2CEB777D-4D1F-1390-970E-582E55E817E4}"/>
              </a:ext>
            </a:extLst>
          </p:cNvPr>
          <p:cNvSpPr/>
          <p:nvPr/>
        </p:nvSpPr>
        <p:spPr>
          <a:xfrm>
            <a:off x="323528" y="2392524"/>
            <a:ext cx="1404156" cy="396044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F13EF0E-418C-180A-9D2E-A5B87577B8A3}"/>
              </a:ext>
            </a:extLst>
          </p:cNvPr>
          <p:cNvCxnSpPr/>
          <p:nvPr/>
        </p:nvCxnSpPr>
        <p:spPr>
          <a:xfrm>
            <a:off x="1763688" y="2572544"/>
            <a:ext cx="180020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D008FC88-A737-6103-B538-D918DAEBFDEF}"/>
              </a:ext>
            </a:extLst>
          </p:cNvPr>
          <p:cNvSpPr txBox="1"/>
          <p:nvPr/>
        </p:nvSpPr>
        <p:spPr>
          <a:xfrm>
            <a:off x="3671900" y="2267380"/>
            <a:ext cx="4412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类似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GC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，又引入了写放大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因此 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ZenFS 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在要清理区域中拥有最少或没有有效数据至关重要</a:t>
            </a:r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33619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/>
          <p:cNvSpPr txBox="1"/>
          <p:nvPr/>
        </p:nvSpPr>
        <p:spPr>
          <a:xfrm>
            <a:off x="4247964" y="1888468"/>
            <a:ext cx="4068452" cy="56169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3200" b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Motivation</a:t>
            </a:r>
            <a:endParaRPr lang="zh-CN" altLang="en-US" sz="3200" b="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+mj-ea"/>
              <a:cs typeface="Tahoma" panose="020B0604030504040204" pitchFamily="34" charset="0"/>
            </a:endParaRPr>
          </a:p>
        </p:txBody>
      </p:sp>
      <p:sp>
        <p:nvSpPr>
          <p:cNvPr id="7" name="Freeform 11"/>
          <p:cNvSpPr/>
          <p:nvPr/>
        </p:nvSpPr>
        <p:spPr bwMode="auto">
          <a:xfrm rot="10800000">
            <a:off x="3524577" y="1766086"/>
            <a:ext cx="828000" cy="828000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3329473" y="1899239"/>
            <a:ext cx="1287944" cy="561694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spc="45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02</a:t>
            </a:r>
            <a:endParaRPr lang="en-GB" altLang="zh-CN" sz="3200" b="1" spc="45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3175" y="1765935"/>
            <a:ext cx="3352800" cy="342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86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7399620" cy="46670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3930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LifeTimebased Zone Allocation in ZenFS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CE3330-43CE-08E0-E99A-45B557275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04" y="1419958"/>
            <a:ext cx="8100392" cy="2987750"/>
          </a:xfrm>
          <a:prstGeom prst="rect">
            <a:avLst/>
          </a:prstGeom>
        </p:spPr>
      </p:pic>
      <p:sp>
        <p:nvSpPr>
          <p:cNvPr id="5" name="文本框 38">
            <a:extLst>
              <a:ext uri="{FF2B5EF4-FFF2-40B4-BE49-F238E27FC236}">
                <a16:creationId xmlns:a16="http://schemas.microsoft.com/office/drawing/2014/main" id="{4E5B2124-8C40-8968-054D-ED420873A61B}"/>
              </a:ext>
            </a:extLst>
          </p:cNvPr>
          <p:cNvSpPr txBox="1"/>
          <p:nvPr/>
        </p:nvSpPr>
        <p:spPr>
          <a:xfrm>
            <a:off x="196716" y="838018"/>
            <a:ext cx="379922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dist" defTabSz="963930"/>
            <a:r>
              <a:rPr lang="en-US" altLang="zh-CN" sz="1800" b="1" kern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LIZA:Write Lifetime Hint Value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83F8A50-E25E-3609-50E0-BEB5899EF89B}"/>
              </a:ext>
            </a:extLst>
          </p:cNvPr>
          <p:cNvSpPr txBox="1"/>
          <p:nvPr/>
        </p:nvSpPr>
        <p:spPr>
          <a:xfrm>
            <a:off x="3895005" y="862305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反映了不同层级数据的热度</a:t>
            </a:r>
            <a:endParaRPr lang="en-US" altLang="zh-CN" sz="16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文本框 38">
            <a:extLst>
              <a:ext uri="{FF2B5EF4-FFF2-40B4-BE49-F238E27FC236}">
                <a16:creationId xmlns:a16="http://schemas.microsoft.com/office/drawing/2014/main" id="{BB62637E-F24A-163A-95C9-055CEE76D334}"/>
              </a:ext>
            </a:extLst>
          </p:cNvPr>
          <p:cNvSpPr txBox="1"/>
          <p:nvPr/>
        </p:nvSpPr>
        <p:spPr>
          <a:xfrm>
            <a:off x="724282" y="4259002"/>
            <a:ext cx="3055630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dist" defTabSz="963930"/>
            <a:r>
              <a:rPr lang="en-US" altLang="zh-CN" sz="2000" b="1"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Short:</a:t>
            </a:r>
            <a:r>
              <a:rPr lang="zh-CN" altLang="en-US" sz="1600" b="1">
                <a:latin typeface="黑体" panose="02010609060101010101" pitchFamily="49" charset="-122"/>
                <a:ea typeface="黑体" panose="02010609060101010101" pitchFamily="49" charset="-122"/>
                <a:cs typeface="Tahoma" panose="020B0604030504040204" pitchFamily="34" charset="0"/>
                <a:sym typeface="+mn-lt"/>
              </a:rPr>
              <a:t>日志和</a:t>
            </a:r>
            <a:r>
              <a:rPr lang="en-US" altLang="zh-CN" sz="1600" b="1">
                <a:latin typeface="黑体" panose="02010609060101010101" pitchFamily="49" charset="-122"/>
                <a:ea typeface="黑体" panose="02010609060101010101" pitchFamily="49" charset="-122"/>
                <a:cs typeface="Tahoma" panose="020B0604030504040204" pitchFamily="34" charset="0"/>
                <a:sym typeface="+mn-lt"/>
              </a:rPr>
              <a:t>manifest</a:t>
            </a:r>
            <a:r>
              <a:rPr lang="zh-CN" altLang="en-US" sz="1600" b="1">
                <a:latin typeface="黑体" panose="02010609060101010101" pitchFamily="49" charset="-122"/>
                <a:ea typeface="黑体" panose="02010609060101010101" pitchFamily="49" charset="-122"/>
                <a:cs typeface="Tahoma" panose="020B0604030504040204" pitchFamily="34" charset="0"/>
                <a:sym typeface="+mn-lt"/>
              </a:rPr>
              <a:t>文件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  <a:cs typeface="Tahoma" panose="020B0604030504040204" pitchFamily="34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9541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7399620" cy="46670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3930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LifeTimebased Zone Allocation in ZenFS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5FD42AC-23E8-6C9C-68FF-C1A598B57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8" y="1699256"/>
            <a:ext cx="7611346" cy="342038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C605584-0434-73FD-52E3-91FDD67BE037}"/>
              </a:ext>
            </a:extLst>
          </p:cNvPr>
          <p:cNvSpPr txBox="1"/>
          <p:nvPr/>
        </p:nvSpPr>
        <p:spPr>
          <a:xfrm>
            <a:off x="196716" y="700336"/>
            <a:ext cx="48344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❏利用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LifeTime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值进行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Zone Allocation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        -ZenFS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将具有相同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LifeTime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值的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SSTables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分配到一个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Zone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里面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        -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期望一个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Zone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里面的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SSTable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同时失效</a:t>
            </a:r>
            <a:endParaRPr lang="zh-CN" altLang="en-US" sz="120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30703AC-9C18-E343-92A0-49D638E298AF}"/>
              </a:ext>
            </a:extLst>
          </p:cNvPr>
          <p:cNvGrpSpPr/>
          <p:nvPr/>
        </p:nvGrpSpPr>
        <p:grpSpPr>
          <a:xfrm>
            <a:off x="5544108" y="905909"/>
            <a:ext cx="4788024" cy="1620180"/>
            <a:chOff x="5544108" y="905909"/>
            <a:chExt cx="4788024" cy="1620180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D0CA7D19-67E5-8A52-946B-66A787D7B1EB}"/>
                </a:ext>
              </a:extLst>
            </p:cNvPr>
            <p:cNvSpPr/>
            <p:nvPr/>
          </p:nvSpPr>
          <p:spPr>
            <a:xfrm>
              <a:off x="5544108" y="905909"/>
              <a:ext cx="2858818" cy="1620180"/>
            </a:xfrm>
            <a:prstGeom prst="roundRect">
              <a:avLst/>
            </a:prstGeom>
            <a:noFill/>
            <a:ln w="539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5B58BCE-E46B-D51B-3978-3642C517DEE8}"/>
                </a:ext>
              </a:extLst>
            </p:cNvPr>
            <p:cNvSpPr txBox="1"/>
            <p:nvPr/>
          </p:nvSpPr>
          <p:spPr>
            <a:xfrm>
              <a:off x="5822598" y="1444017"/>
              <a:ext cx="2301838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ZenFS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不能确精预测哪些</a:t>
              </a:r>
              <a:r>
                <a: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SSTables</a:t>
              </a:r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会同时失效</a:t>
              </a:r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AAE7D91-F296-34E4-19EE-42A220FC506F}"/>
                </a:ext>
              </a:extLst>
            </p:cNvPr>
            <p:cNvSpPr txBox="1"/>
            <p:nvPr/>
          </p:nvSpPr>
          <p:spPr>
            <a:xfrm>
              <a:off x="5760132" y="990297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❏出现的问题</a:t>
              </a:r>
              <a:endParaRPr lang="zh-CN" alt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6750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3A0319C-CB2B-C045-DF0B-7C16F42FE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21" y="1816460"/>
            <a:ext cx="7494558" cy="3263059"/>
          </a:xfrm>
          <a:prstGeom prst="rect">
            <a:avLst/>
          </a:prstGeom>
        </p:spPr>
      </p:pic>
      <p:sp>
        <p:nvSpPr>
          <p:cNvPr id="8" name="文本框 37">
            <a:extLst>
              <a:ext uri="{FF2B5EF4-FFF2-40B4-BE49-F238E27FC236}">
                <a16:creationId xmlns:a16="http://schemas.microsoft.com/office/drawing/2014/main" id="{CC4F6F6A-3285-B570-AC0D-D9AF7718BABC}"/>
              </a:ext>
            </a:extLst>
          </p:cNvPr>
          <p:cNvSpPr txBox="1"/>
          <p:nvPr/>
        </p:nvSpPr>
        <p:spPr>
          <a:xfrm>
            <a:off x="196716" y="181655"/>
            <a:ext cx="7399620" cy="46670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3930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LifeTimebased Zone Allocation in ZenFS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EA74E21-EF89-DC2F-5A0F-58E059A0A6BC}"/>
              </a:ext>
            </a:extLst>
          </p:cNvPr>
          <p:cNvSpPr txBox="1"/>
          <p:nvPr/>
        </p:nvSpPr>
        <p:spPr>
          <a:xfrm>
            <a:off x="251520" y="736340"/>
            <a:ext cx="78009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❏ 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ZenFS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不能确精预测哪些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SSTables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会同时失效</a:t>
            </a:r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480378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37">
            <a:extLst>
              <a:ext uri="{FF2B5EF4-FFF2-40B4-BE49-F238E27FC236}">
                <a16:creationId xmlns:a16="http://schemas.microsoft.com/office/drawing/2014/main" id="{CC4F6F6A-3285-B570-AC0D-D9AF7718BABC}"/>
              </a:ext>
            </a:extLst>
          </p:cNvPr>
          <p:cNvSpPr txBox="1"/>
          <p:nvPr/>
        </p:nvSpPr>
        <p:spPr>
          <a:xfrm>
            <a:off x="196716" y="181655"/>
            <a:ext cx="7399620" cy="46670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3930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LifeTimebased Zone Allocation in ZenFS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0C3A93-0FCD-24DF-F9FF-473755066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166" y="1996480"/>
            <a:ext cx="7488930" cy="3049191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422A515C-31BA-2331-A180-02C0C3ACD967}"/>
              </a:ext>
            </a:extLst>
          </p:cNvPr>
          <p:cNvSpPr/>
          <p:nvPr/>
        </p:nvSpPr>
        <p:spPr>
          <a:xfrm>
            <a:off x="6264188" y="2716560"/>
            <a:ext cx="1512168" cy="612068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93F930-DE9E-8228-D884-195A8240236D}"/>
              </a:ext>
            </a:extLst>
          </p:cNvPr>
          <p:cNvSpPr txBox="1"/>
          <p:nvPr/>
        </p:nvSpPr>
        <p:spPr>
          <a:xfrm>
            <a:off x="6349030" y="2243862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New SSTables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B8667F-ACBF-0E93-EE82-46D6DCF14DD7}"/>
              </a:ext>
            </a:extLst>
          </p:cNvPr>
          <p:cNvSpPr txBox="1"/>
          <p:nvPr/>
        </p:nvSpPr>
        <p:spPr>
          <a:xfrm>
            <a:off x="251520" y="736340"/>
            <a:ext cx="78009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❏ 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ZenFS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不能确精预测哪些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SSTables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会同时失效</a:t>
            </a:r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67588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37">
            <a:extLst>
              <a:ext uri="{FF2B5EF4-FFF2-40B4-BE49-F238E27FC236}">
                <a16:creationId xmlns:a16="http://schemas.microsoft.com/office/drawing/2014/main" id="{CC4F6F6A-3285-B570-AC0D-D9AF7718BABC}"/>
              </a:ext>
            </a:extLst>
          </p:cNvPr>
          <p:cNvSpPr txBox="1"/>
          <p:nvPr/>
        </p:nvSpPr>
        <p:spPr>
          <a:xfrm>
            <a:off x="196716" y="181655"/>
            <a:ext cx="7399620" cy="46670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3930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LifeTimebased Zone Allocation in ZenFS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41BD8D0-5815-3BCD-E746-33B18BF0B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72" y="1924472"/>
            <a:ext cx="7572583" cy="311557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01E7CC9-D22E-DDF8-EEB4-D5A99C5B5202}"/>
              </a:ext>
            </a:extLst>
          </p:cNvPr>
          <p:cNvSpPr txBox="1"/>
          <p:nvPr/>
        </p:nvSpPr>
        <p:spPr>
          <a:xfrm>
            <a:off x="251520" y="736340"/>
            <a:ext cx="78009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❏ 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ZenFS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不能确精预测哪些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SSTables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会同时失效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174F598-F897-9505-142B-198FB249798B}"/>
              </a:ext>
            </a:extLst>
          </p:cNvPr>
          <p:cNvSpPr txBox="1"/>
          <p:nvPr/>
        </p:nvSpPr>
        <p:spPr>
          <a:xfrm>
            <a:off x="323528" y="1101316"/>
            <a:ext cx="36642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-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具有相同</a:t>
            </a:r>
            <a:r>
              <a:rPr lang="en-US" altLang="zh-CN" sz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LifeTime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SSTable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没有一起失效</a:t>
            </a:r>
            <a:endParaRPr lang="en-US" altLang="zh-CN" sz="12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66732DA-6B0A-F9E8-2423-A96883FE0D6E}"/>
              </a:ext>
            </a:extLst>
          </p:cNvPr>
          <p:cNvSpPr txBox="1"/>
          <p:nvPr/>
        </p:nvSpPr>
        <p:spPr>
          <a:xfrm>
            <a:off x="35496" y="1466727"/>
            <a:ext cx="37804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-</a:t>
            </a:r>
            <a:r>
              <a:rPr lang="zh-CN" altLang="en-US" sz="12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具有不同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LifeTime</a:t>
            </a:r>
            <a:r>
              <a:rPr lang="zh-CN" altLang="en-US" sz="12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SSTable</a:t>
            </a:r>
            <a:r>
              <a:rPr lang="zh-CN" altLang="en-US" sz="12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一起失效了</a:t>
            </a:r>
            <a:endParaRPr lang="en-US" altLang="zh-CN" sz="12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346C1B2C-3D62-6DD1-656C-E586ECEB2339}"/>
              </a:ext>
            </a:extLst>
          </p:cNvPr>
          <p:cNvSpPr/>
          <p:nvPr/>
        </p:nvSpPr>
        <p:spPr>
          <a:xfrm>
            <a:off x="4788024" y="3737738"/>
            <a:ext cx="3096344" cy="612068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7FD22ADD-12FC-5F51-DDE9-C69BBC4CF06C}"/>
              </a:ext>
            </a:extLst>
          </p:cNvPr>
          <p:cNvSpPr/>
          <p:nvPr/>
        </p:nvSpPr>
        <p:spPr>
          <a:xfrm>
            <a:off x="1943708" y="3737738"/>
            <a:ext cx="2268252" cy="612068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E42A1F94-38AC-F4CC-9A39-B7AF617D90C8}"/>
              </a:ext>
            </a:extLst>
          </p:cNvPr>
          <p:cNvGrpSpPr/>
          <p:nvPr/>
        </p:nvGrpSpPr>
        <p:grpSpPr>
          <a:xfrm>
            <a:off x="3077834" y="1872499"/>
            <a:ext cx="3006334" cy="2140205"/>
            <a:chOff x="3077834" y="1872499"/>
            <a:chExt cx="3006334" cy="2140205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A9F4FB62-2AB4-FEC2-CFE2-DA4B3D529DDA}"/>
                </a:ext>
              </a:extLst>
            </p:cNvPr>
            <p:cNvCxnSpPr/>
            <p:nvPr/>
          </p:nvCxnSpPr>
          <p:spPr>
            <a:xfrm flipV="1">
              <a:off x="3077834" y="3148608"/>
              <a:ext cx="0" cy="864096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FEE63530-520A-A07A-E3B6-8B1BFB46FAFB}"/>
                </a:ext>
              </a:extLst>
            </p:cNvPr>
            <p:cNvCxnSpPr/>
            <p:nvPr/>
          </p:nvCxnSpPr>
          <p:spPr>
            <a:xfrm flipV="1">
              <a:off x="5328084" y="3148608"/>
              <a:ext cx="0" cy="864096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49F41F15-800A-BE3B-BC39-A270685AC5A8}"/>
                </a:ext>
              </a:extLst>
            </p:cNvPr>
            <p:cNvCxnSpPr/>
            <p:nvPr/>
          </p:nvCxnSpPr>
          <p:spPr>
            <a:xfrm flipV="1">
              <a:off x="6048164" y="3148608"/>
              <a:ext cx="0" cy="864096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D1EDEBB7-BD3F-47DC-1875-265D2D56F6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7834" y="3148608"/>
              <a:ext cx="3006334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61F9189C-3490-4073-5AB6-1777055099B4}"/>
                </a:ext>
              </a:extLst>
            </p:cNvPr>
            <p:cNvCxnSpPr/>
            <p:nvPr/>
          </p:nvCxnSpPr>
          <p:spPr>
            <a:xfrm flipV="1">
              <a:off x="4608004" y="1872499"/>
              <a:ext cx="0" cy="1276108"/>
            </a:xfrm>
            <a:prstGeom prst="straightConnector1">
              <a:avLst/>
            </a:prstGeom>
            <a:ln w="412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910D1564-05D8-5E38-389B-1B25D9065CCA}"/>
              </a:ext>
            </a:extLst>
          </p:cNvPr>
          <p:cNvGrpSpPr/>
          <p:nvPr/>
        </p:nvGrpSpPr>
        <p:grpSpPr>
          <a:xfrm>
            <a:off x="5760132" y="784758"/>
            <a:ext cx="1764196" cy="910551"/>
            <a:chOff x="5544108" y="905909"/>
            <a:chExt cx="2858818" cy="1620180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22EA793E-06EF-90CE-058F-5B2064B4015C}"/>
                </a:ext>
              </a:extLst>
            </p:cNvPr>
            <p:cNvSpPr/>
            <p:nvPr/>
          </p:nvSpPr>
          <p:spPr>
            <a:xfrm>
              <a:off x="5544108" y="905909"/>
              <a:ext cx="2858818" cy="1620180"/>
            </a:xfrm>
            <a:prstGeom prst="roundRect">
              <a:avLst/>
            </a:prstGeom>
            <a:noFill/>
            <a:ln w="539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F9BD94AE-EC41-9297-0922-0A3E251ECCB3}"/>
                </a:ext>
              </a:extLst>
            </p:cNvPr>
            <p:cNvSpPr txBox="1"/>
            <p:nvPr/>
          </p:nvSpPr>
          <p:spPr>
            <a:xfrm>
              <a:off x="5822598" y="1444017"/>
              <a:ext cx="23018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写放大问题</a:t>
              </a: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456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/>
          <p:cNvSpPr txBox="1"/>
          <p:nvPr/>
        </p:nvSpPr>
        <p:spPr>
          <a:xfrm>
            <a:off x="4247964" y="1888468"/>
            <a:ext cx="4068452" cy="561694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3200" b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</a:t>
            </a:r>
            <a:endParaRPr lang="zh-CN" altLang="en-US" sz="3200" b="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+mj-ea"/>
              <a:cs typeface="Tahoma" panose="020B0604030504040204" pitchFamily="34" charset="0"/>
            </a:endParaRPr>
          </a:p>
        </p:txBody>
      </p:sp>
      <p:sp>
        <p:nvSpPr>
          <p:cNvPr id="7" name="Freeform 11"/>
          <p:cNvSpPr/>
          <p:nvPr/>
        </p:nvSpPr>
        <p:spPr bwMode="auto">
          <a:xfrm rot="10800000">
            <a:off x="3524577" y="1766086"/>
            <a:ext cx="828000" cy="828000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3329473" y="1899239"/>
            <a:ext cx="1287944" cy="561694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spc="45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03</a:t>
            </a:r>
            <a:endParaRPr lang="en-GB" altLang="zh-CN" sz="3200" b="1" spc="45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3175" y="1765935"/>
            <a:ext cx="3352800" cy="342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92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8011688" cy="46670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3930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 Compaction-Aware Zone Allocation (CAZA)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B9E2520-0A4B-04BD-6BE7-2C9F6D0B7E98}"/>
              </a:ext>
            </a:extLst>
          </p:cNvPr>
          <p:cNvSpPr txBox="1"/>
          <p:nvPr/>
        </p:nvSpPr>
        <p:spPr>
          <a:xfrm>
            <a:off x="323528" y="1024372"/>
            <a:ext cx="70567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中心思想</a:t>
            </a: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❏一起进行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compaction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SSTables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应该同时失效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❏把要一起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compact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SSTables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分配到同一个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Zone</a:t>
            </a:r>
            <a:endParaRPr lang="zh-CN" altLang="en-US" sz="120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0B790D0-AB39-C628-0099-AB60E9DC21FF}"/>
              </a:ext>
            </a:extLst>
          </p:cNvPr>
          <p:cNvGrpSpPr/>
          <p:nvPr/>
        </p:nvGrpSpPr>
        <p:grpSpPr>
          <a:xfrm>
            <a:off x="2015716" y="2284512"/>
            <a:ext cx="5184577" cy="1015648"/>
            <a:chOff x="5544108" y="905909"/>
            <a:chExt cx="3181588" cy="1620180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90A6BC89-3A75-6F92-6EB6-7ED6A9678BE1}"/>
                </a:ext>
              </a:extLst>
            </p:cNvPr>
            <p:cNvSpPr/>
            <p:nvPr/>
          </p:nvSpPr>
          <p:spPr>
            <a:xfrm>
              <a:off x="5544108" y="905909"/>
              <a:ext cx="2858818" cy="1620180"/>
            </a:xfrm>
            <a:prstGeom prst="roundRect">
              <a:avLst/>
            </a:prstGeom>
            <a:noFill/>
            <a:ln w="539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5A2B931-FE19-8EBE-F090-4288893C4DF4}"/>
                </a:ext>
              </a:extLst>
            </p:cNvPr>
            <p:cNvSpPr txBox="1"/>
            <p:nvPr/>
          </p:nvSpPr>
          <p:spPr>
            <a:xfrm>
              <a:off x="5595496" y="1434839"/>
              <a:ext cx="3130200" cy="589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/>
                <a:t>应该如何预测哪些</a:t>
              </a:r>
              <a:r>
                <a:rPr lang="en-US" altLang="zh-CN" b="1"/>
                <a:t>SSTables</a:t>
              </a:r>
              <a:r>
                <a:rPr lang="zh-CN" altLang="en-US" b="1"/>
                <a:t>是一起归并的呢？</a:t>
              </a: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CCBBCD5-4C9A-74E3-DB75-628131E1D936}"/>
              </a:ext>
            </a:extLst>
          </p:cNvPr>
          <p:cNvSpPr txBox="1"/>
          <p:nvPr/>
        </p:nvSpPr>
        <p:spPr>
          <a:xfrm>
            <a:off x="323528" y="3582107"/>
            <a:ext cx="70567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预测条件</a:t>
            </a: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❏条件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：相邻层级上的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SSTables</a:t>
            </a:r>
          </a:p>
          <a:p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❏条件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：有重叠键值范围的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SSTables</a:t>
            </a:r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6653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/>
          <p:cNvSpPr txBox="1"/>
          <p:nvPr/>
        </p:nvSpPr>
        <p:spPr>
          <a:xfrm>
            <a:off x="4247964" y="1888468"/>
            <a:ext cx="4068452" cy="56169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3200" b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Background</a:t>
            </a:r>
            <a:endParaRPr lang="zh-CN" altLang="en-US" sz="3200" b="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+mj-ea"/>
              <a:cs typeface="Tahoma" panose="020B0604030504040204" pitchFamily="34" charset="0"/>
            </a:endParaRPr>
          </a:p>
        </p:txBody>
      </p:sp>
      <p:sp>
        <p:nvSpPr>
          <p:cNvPr id="7" name="Freeform 11"/>
          <p:cNvSpPr/>
          <p:nvPr/>
        </p:nvSpPr>
        <p:spPr bwMode="auto">
          <a:xfrm rot="10800000">
            <a:off x="3524577" y="1766086"/>
            <a:ext cx="828000" cy="828000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3329473" y="1899239"/>
            <a:ext cx="1287944" cy="561694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spc="450" dirty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01</a:t>
            </a:r>
            <a:endParaRPr lang="en-GB" altLang="zh-CN" sz="3200" b="1" spc="45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3175" y="1765935"/>
            <a:ext cx="3352800" cy="34213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8011688" cy="46670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3930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 Compaction-Aware Zone Allocation (CAZA)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50D45D-C6AF-AFAE-A84C-CCEB8F05B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8406"/>
            <a:ext cx="9144000" cy="270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12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8011688" cy="46670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3930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 Compaction-Aware Zone Allocation (CAZA)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CE17DB-DCA7-4157-EA53-1EE92CDE9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2029"/>
            <a:ext cx="9144000" cy="286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68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8011688" cy="46670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3930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 Compaction-Aware Zone Allocation (CAZA)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0C556A-5335-BA61-7E68-FEB0351FD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0396"/>
            <a:ext cx="91440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3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8011688" cy="46670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3930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 Compaction-Aware Zone Allocation (CAZA)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D27E00-0D88-3333-BF7C-33A2385B9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2981"/>
            <a:ext cx="9144000" cy="315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37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8011688" cy="46670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3930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 Compaction-Aware Zone Allocation (CAZA)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8A7F09-2561-0352-E556-17696BD85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2670"/>
            <a:ext cx="9144000" cy="319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43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8011688" cy="46670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3930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 Compaction-Aware Zone Allocation (CAZA)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2CCA05-A287-74D5-0458-BBEE01467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364"/>
            <a:ext cx="91440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4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8011688" cy="46670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3930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 Compaction-Aware Zone Allocation (CAZA)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1445A6-595B-34F3-C889-6179B1338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08" y="1528428"/>
            <a:ext cx="9144000" cy="2520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DA2D424-8A6B-F7D1-4911-807F279320DA}"/>
              </a:ext>
            </a:extLst>
          </p:cNvPr>
          <p:cNvSpPr/>
          <p:nvPr/>
        </p:nvSpPr>
        <p:spPr>
          <a:xfrm>
            <a:off x="4752020" y="1060376"/>
            <a:ext cx="4500500" cy="5400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39F83C6-C001-FC6E-BEA3-1424B7483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40" y="2968588"/>
            <a:ext cx="3865096" cy="100811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1F6D7F5-67E6-B54C-3C6B-E3138377A494}"/>
              </a:ext>
            </a:extLst>
          </p:cNvPr>
          <p:cNvSpPr txBox="1"/>
          <p:nvPr/>
        </p:nvSpPr>
        <p:spPr>
          <a:xfrm>
            <a:off x="348451" y="810369"/>
            <a:ext cx="4012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❏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Compaction-Aware Zone Allocation Rules</a:t>
            </a:r>
          </a:p>
          <a:p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情况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：键值有重叠的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SSTables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分布在多个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Zone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id="{4EBEBE3D-8FE0-FFE5-999C-926ABD1F4424}"/>
              </a:ext>
            </a:extLst>
          </p:cNvPr>
          <p:cNvSpPr/>
          <p:nvPr/>
        </p:nvSpPr>
        <p:spPr>
          <a:xfrm>
            <a:off x="5536536" y="949747"/>
            <a:ext cx="3168352" cy="648072"/>
          </a:xfrm>
          <a:prstGeom prst="wedgeRoundRectCallou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分配到</a:t>
            </a:r>
            <a:r>
              <a:rPr lang="en-US" altLang="zh-CN" b="1">
                <a:solidFill>
                  <a:schemeClr val="tx1"/>
                </a:solidFill>
              </a:rPr>
              <a:t>SSTables</a:t>
            </a:r>
            <a:r>
              <a:rPr lang="zh-CN" altLang="en-US" b="1">
                <a:solidFill>
                  <a:schemeClr val="tx1"/>
                </a:solidFill>
              </a:rPr>
              <a:t>较多的</a:t>
            </a:r>
            <a:r>
              <a:rPr lang="en-US" altLang="zh-CN" b="1">
                <a:solidFill>
                  <a:schemeClr val="tx1"/>
                </a:solidFill>
              </a:rPr>
              <a:t>Zone</a:t>
            </a:r>
            <a:r>
              <a:rPr lang="zh-CN" altLang="en-US" b="1">
                <a:solidFill>
                  <a:schemeClr val="tx1"/>
                </a:solidFill>
              </a:rPr>
              <a:t>中</a:t>
            </a:r>
          </a:p>
        </p:txBody>
      </p:sp>
    </p:spTree>
    <p:extLst>
      <p:ext uri="{BB962C8B-B14F-4D97-AF65-F5344CB8AC3E}">
        <p14:creationId xmlns:p14="http://schemas.microsoft.com/office/powerpoint/2010/main" val="160981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5E3FD09-EC01-4B47-9E29-34A8DC02F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81" y="1133534"/>
            <a:ext cx="8581082" cy="3312368"/>
          </a:xfrm>
          <a:prstGeom prst="rect">
            <a:avLst/>
          </a:prstGeom>
        </p:spPr>
      </p:pic>
      <p:sp>
        <p:nvSpPr>
          <p:cNvPr id="10" name="文本框 37"/>
          <p:cNvSpPr txBox="1"/>
          <p:nvPr/>
        </p:nvSpPr>
        <p:spPr>
          <a:xfrm>
            <a:off x="196716" y="181655"/>
            <a:ext cx="8011688" cy="46670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3930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 Compaction-Aware Zone Allocation (CAZA)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429D3A1-8525-EA1A-61E6-1973B8593EF1}"/>
              </a:ext>
            </a:extLst>
          </p:cNvPr>
          <p:cNvSpPr txBox="1"/>
          <p:nvPr/>
        </p:nvSpPr>
        <p:spPr>
          <a:xfrm>
            <a:off x="348451" y="810369"/>
            <a:ext cx="3404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❏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Compaction-Aware Zone Allocation Rules</a:t>
            </a:r>
          </a:p>
          <a:p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情况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：找不到有重叠的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SSTable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559C96-381D-AED9-C0A0-739671995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72" y="3650370"/>
            <a:ext cx="3477989" cy="830385"/>
          </a:xfrm>
          <a:prstGeom prst="rect">
            <a:avLst/>
          </a:prstGeom>
        </p:spPr>
      </p:pic>
      <p:sp>
        <p:nvSpPr>
          <p:cNvPr id="9" name="对话气泡: 圆角矩形 8">
            <a:extLst>
              <a:ext uri="{FF2B5EF4-FFF2-40B4-BE49-F238E27FC236}">
                <a16:creationId xmlns:a16="http://schemas.microsoft.com/office/drawing/2014/main" id="{1A2029A9-6838-5D9B-B20B-14511E25D41F}"/>
              </a:ext>
            </a:extLst>
          </p:cNvPr>
          <p:cNvSpPr/>
          <p:nvPr/>
        </p:nvSpPr>
        <p:spPr>
          <a:xfrm>
            <a:off x="5472100" y="844352"/>
            <a:ext cx="3168352" cy="648072"/>
          </a:xfrm>
          <a:prstGeom prst="wedgeRoundRectCallou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分配到空的</a:t>
            </a:r>
            <a:r>
              <a:rPr lang="en-US" altLang="zh-CN" b="1">
                <a:solidFill>
                  <a:schemeClr val="tx1"/>
                </a:solidFill>
              </a:rPr>
              <a:t>Zone</a:t>
            </a:r>
            <a:r>
              <a:rPr lang="zh-CN" altLang="en-US" b="1">
                <a:solidFill>
                  <a:schemeClr val="tx1"/>
                </a:solidFill>
              </a:rPr>
              <a:t>中</a:t>
            </a:r>
          </a:p>
        </p:txBody>
      </p:sp>
    </p:spTree>
    <p:extLst>
      <p:ext uri="{BB962C8B-B14F-4D97-AF65-F5344CB8AC3E}">
        <p14:creationId xmlns:p14="http://schemas.microsoft.com/office/powerpoint/2010/main" val="43089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8011688" cy="46670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3930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 Compaction-Aware Zone Allocation (CAZA)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CC58058-D57D-1422-9D72-9C467B3046E8}"/>
              </a:ext>
            </a:extLst>
          </p:cNvPr>
          <p:cNvSpPr txBox="1"/>
          <p:nvPr/>
        </p:nvSpPr>
        <p:spPr>
          <a:xfrm>
            <a:off x="348451" y="810369"/>
            <a:ext cx="3404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❏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Compaction-Aware Zone Allocation Rules</a:t>
            </a:r>
          </a:p>
          <a:p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情况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：找不到有重叠的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SSTable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86BCE9-AA37-4328-8123-F167EEA7BC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25"/>
          <a:stretch/>
        </p:blipFill>
        <p:spPr>
          <a:xfrm>
            <a:off x="287524" y="1458064"/>
            <a:ext cx="8651533" cy="3000347"/>
          </a:xfrm>
          <a:prstGeom prst="rect">
            <a:avLst/>
          </a:prstGeom>
        </p:spPr>
      </p:pic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11A8E58E-5529-505C-C5C9-547E9ACCC717}"/>
              </a:ext>
            </a:extLst>
          </p:cNvPr>
          <p:cNvSpPr/>
          <p:nvPr/>
        </p:nvSpPr>
        <p:spPr>
          <a:xfrm>
            <a:off x="5472100" y="844352"/>
            <a:ext cx="3168352" cy="648072"/>
          </a:xfrm>
          <a:prstGeom prst="wedgeRoundRectCallou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>
                <a:solidFill>
                  <a:schemeClr val="tx1"/>
                </a:solidFill>
              </a:rPr>
              <a:t>1</a:t>
            </a:r>
            <a:r>
              <a:rPr lang="zh-CN" altLang="en-US" b="1">
                <a:solidFill>
                  <a:schemeClr val="tx1"/>
                </a:solidFill>
              </a:rPr>
              <a:t>）同一个</a:t>
            </a:r>
            <a:r>
              <a:rPr lang="en-US" altLang="zh-CN" b="1">
                <a:solidFill>
                  <a:schemeClr val="tx1"/>
                </a:solidFill>
              </a:rPr>
              <a:t>level</a:t>
            </a:r>
          </a:p>
          <a:p>
            <a:r>
              <a:rPr lang="en-US" altLang="zh-CN" b="1">
                <a:solidFill>
                  <a:schemeClr val="tx1"/>
                </a:solidFill>
              </a:rPr>
              <a:t>2</a:t>
            </a:r>
            <a:r>
              <a:rPr lang="zh-CN" altLang="en-US" b="1">
                <a:solidFill>
                  <a:schemeClr val="tx1"/>
                </a:solidFill>
              </a:rPr>
              <a:t>）距离最近的键值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BBF6495-7C6B-528E-03A0-69C7FF38A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788568"/>
            <a:ext cx="3600400" cy="83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4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8011688" cy="46670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3930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 Compaction-Aware Zone Allocation (CAZA)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4F54043-EB7C-D5D9-C36D-282CD0548948}"/>
              </a:ext>
            </a:extLst>
          </p:cNvPr>
          <p:cNvSpPr txBox="1"/>
          <p:nvPr/>
        </p:nvSpPr>
        <p:spPr>
          <a:xfrm>
            <a:off x="348451" y="810369"/>
            <a:ext cx="4528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❏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Compaction-Aware Zone Allocation Rules</a:t>
            </a:r>
          </a:p>
          <a:p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与上述情况都不相符→退回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ZenFS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Zone Allocation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策略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681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2285746" y="4534820"/>
            <a:ext cx="45725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Conventional SSDs vs ZNS SSDs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37"/>
          <p:cNvSpPr txBox="1"/>
          <p:nvPr/>
        </p:nvSpPr>
        <p:spPr>
          <a:xfrm>
            <a:off x="196716" y="181655"/>
            <a:ext cx="5383396" cy="46670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3930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Zoned Namespace SSD(ZNS SSD)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183BD43-0724-E676-40CC-0ED88AC1D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93" y="988368"/>
            <a:ext cx="6877014" cy="340412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/>
          <p:cNvSpPr txBox="1"/>
          <p:nvPr/>
        </p:nvSpPr>
        <p:spPr>
          <a:xfrm>
            <a:off x="4247964" y="1888468"/>
            <a:ext cx="4068452" cy="561694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3200" b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Evaluation</a:t>
            </a:r>
            <a:endParaRPr lang="zh-CN" altLang="en-US" sz="3200" b="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+mj-ea"/>
              <a:cs typeface="Tahoma" panose="020B0604030504040204" pitchFamily="34" charset="0"/>
            </a:endParaRPr>
          </a:p>
        </p:txBody>
      </p:sp>
      <p:sp>
        <p:nvSpPr>
          <p:cNvPr id="7" name="Freeform 11"/>
          <p:cNvSpPr/>
          <p:nvPr/>
        </p:nvSpPr>
        <p:spPr bwMode="auto">
          <a:xfrm rot="10800000">
            <a:off x="3524577" y="1766086"/>
            <a:ext cx="828000" cy="828000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3329473" y="1899239"/>
            <a:ext cx="1287944" cy="561694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spc="45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04</a:t>
            </a:r>
            <a:endParaRPr lang="en-GB" altLang="zh-CN" sz="3200" b="1" spc="45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3175" y="1765935"/>
            <a:ext cx="3352800" cy="342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0419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5383396" cy="46670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3930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Evaluation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B9E2520-0A4B-04BD-6BE7-2C9F6D0B7E98}"/>
              </a:ext>
            </a:extLst>
          </p:cNvPr>
          <p:cNvSpPr txBox="1"/>
          <p:nvPr/>
        </p:nvSpPr>
        <p:spPr>
          <a:xfrm>
            <a:off x="196716" y="808348"/>
            <a:ext cx="433105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❏对比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 LIZA : LifeTime-based Zone Allocation in ZenFS</a:t>
            </a: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 CAZA : Compaction-Aware Zone Allocation</a:t>
            </a:r>
          </a:p>
          <a:p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❏工作负载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 RocksDB micro-benchmark (overwrite after fillseq) </a:t>
            </a:r>
          </a:p>
          <a:p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- 40GB KVs, 16B key &amp; 128B Value</a:t>
            </a:r>
          </a:p>
          <a:p>
            <a:endParaRPr lang="en-US" altLang="zh-CN" sz="1200"/>
          </a:p>
          <a:p>
            <a:endParaRPr lang="en-US" altLang="zh-CN" sz="1200"/>
          </a:p>
          <a:p>
            <a:endParaRPr lang="en-US" altLang="zh-CN" sz="1200"/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❏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Zone Cleaning</a:t>
            </a:r>
          </a:p>
          <a:p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贪心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Zone Cleaning :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选择有最多失效数据的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Zone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reset</a:t>
            </a:r>
          </a:p>
          <a:p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改变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threshold(5%, 10%, 15%, 20%, 25%)</a:t>
            </a:r>
            <a:endParaRPr lang="zh-CN" altLang="en-US" sz="1200"/>
          </a:p>
        </p:txBody>
      </p:sp>
      <p:graphicFrame>
        <p:nvGraphicFramePr>
          <p:cNvPr id="2" name="Table 4410">
            <a:extLst>
              <a:ext uri="{FF2B5EF4-FFF2-40B4-BE49-F238E27FC236}">
                <a16:creationId xmlns:a16="http://schemas.microsoft.com/office/drawing/2014/main" id="{189C5409-C045-E258-7A52-ECFF1C2ACF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2726796"/>
              </p:ext>
            </p:extLst>
          </p:nvPr>
        </p:nvGraphicFramePr>
        <p:xfrm>
          <a:off x="4391980" y="1024372"/>
          <a:ext cx="4428492" cy="22529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62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6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0401">
                <a:tc gridSpan="2">
                  <a:txBody>
                    <a:bodyPr/>
                    <a:lstStyle/>
                    <a:p>
                      <a:pPr lvl="0"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Testbed Specifications</a:t>
                      </a:r>
                      <a:endParaRPr sz="2000" dirty="0">
                        <a:solidFill>
                          <a:schemeClr val="bg1"/>
                        </a:solidFill>
                      </a:endParaRPr>
                    </a:p>
                  </a:txBody>
                  <a:tcPr marL="25400" marR="25400" marT="25400" marB="25400" anchor="ctr" horzOverflow="overflow"/>
                </a:tc>
                <a:tc hMerge="1">
                  <a:txBody>
                    <a:bodyPr/>
                    <a:lstStyle/>
                    <a:p>
                      <a:pPr lvl="0"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 dirty="0">
                          <a:solidFill>
                            <a:schemeClr val="bg1"/>
                          </a:solidFill>
                        </a:rPr>
                        <a:t>Professional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835">
                <a:tc>
                  <a:txBody>
                    <a:bodyPr/>
                    <a:lstStyle/>
                    <a:p>
                      <a:pPr lvl="0" algn="ctr" defTabSz="914400"/>
                      <a:r>
                        <a:rPr lang="en-US" altLang="zh-CN" sz="1800" b="1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ZNS SSD</a:t>
                      </a:r>
                      <a:endParaRPr sz="12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100GB Capacity DRAM Emulation </a:t>
                      </a:r>
                      <a:endParaRPr lang="en-US" altLang="zh-CN" sz="1200"/>
                    </a:p>
                    <a:p>
                      <a:pPr algn="ctr"/>
                      <a:r>
                        <a:rPr lang="en-US" altLang="zh-C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1GB-sized zone (total 100 zones)</a:t>
                      </a:r>
                      <a:endParaRPr sz="1200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470">
                <a:tc>
                  <a:txBody>
                    <a:bodyPr/>
                    <a:lstStyle/>
                    <a:p>
                      <a:pPr lvl="0" algn="ctr" defTabSz="914400"/>
                      <a:r>
                        <a:rPr lang="en-US" altLang="zh-CN" sz="18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CPU</a:t>
                      </a:r>
                      <a:endParaRPr sz="12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lang="en-US" altLang="zh-C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Intel Xeon E5-2640</a:t>
                      </a:r>
                      <a:endParaRPr sz="1200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470">
                <a:tc>
                  <a:txBody>
                    <a:bodyPr/>
                    <a:lstStyle/>
                    <a:p>
                      <a:pPr lvl="0" algn="ctr" defTabSz="914400"/>
                      <a:r>
                        <a:rPr lang="en-US" altLang="zh-CN" sz="18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LSM-KV</a:t>
                      </a:r>
                      <a:endParaRPr sz="120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lang="en-US" altLang="zh-C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RocksDB v6.13</a:t>
                      </a:r>
                      <a:endParaRPr sz="1200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lvl="0" algn="ctr" defTabSz="914400"/>
                      <a:r>
                        <a:rPr lang="en-US" altLang="zh-CN" sz="18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OS</a:t>
                      </a:r>
                      <a:endParaRPr sz="120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lang="en-US" altLang="zh-C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Linux Kernel 5.10.13</a:t>
                      </a:r>
                      <a:endParaRPr sz="1200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19904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5383396" cy="46670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3930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Evaluation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EA993F-8B97-E2A2-AF1C-C09361E09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71" y="772344"/>
            <a:ext cx="8316416" cy="395487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F72EA16-70B1-BD54-0F1A-9A7B7F1B550E}"/>
              </a:ext>
            </a:extLst>
          </p:cNvPr>
          <p:cNvSpPr/>
          <p:nvPr/>
        </p:nvSpPr>
        <p:spPr>
          <a:xfrm>
            <a:off x="7956376" y="4480756"/>
            <a:ext cx="540060" cy="50405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005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/>
          <p:cNvSpPr txBox="1"/>
          <p:nvPr/>
        </p:nvSpPr>
        <p:spPr>
          <a:xfrm>
            <a:off x="4247964" y="1888468"/>
            <a:ext cx="4068452" cy="561694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3200" b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zh-CN" altLang="en-US" sz="3200" b="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+mj-ea"/>
              <a:cs typeface="Tahoma" panose="020B0604030504040204" pitchFamily="34" charset="0"/>
            </a:endParaRPr>
          </a:p>
        </p:txBody>
      </p:sp>
      <p:sp>
        <p:nvSpPr>
          <p:cNvPr id="7" name="Freeform 11"/>
          <p:cNvSpPr/>
          <p:nvPr/>
        </p:nvSpPr>
        <p:spPr bwMode="auto">
          <a:xfrm rot="10800000">
            <a:off x="3524577" y="1766086"/>
            <a:ext cx="828000" cy="828000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3329473" y="1899239"/>
            <a:ext cx="1287944" cy="561694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spc="45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05</a:t>
            </a:r>
            <a:endParaRPr lang="en-GB" altLang="zh-CN" sz="3200" b="1" spc="45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3175" y="1765935"/>
            <a:ext cx="3352800" cy="342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0501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5383396" cy="46670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3930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Conclusion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B9E2520-0A4B-04BD-6BE7-2C9F6D0B7E98}"/>
              </a:ext>
            </a:extLst>
          </p:cNvPr>
          <p:cNvSpPr txBox="1"/>
          <p:nvPr/>
        </p:nvSpPr>
        <p:spPr>
          <a:xfrm>
            <a:off x="196716" y="880356"/>
            <a:ext cx="487409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❏</a:t>
            </a:r>
            <a:r>
              <a:rPr lang="en-US" altLang="zh-CN" sz="1800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Compaction-Aware Zone Allocation(CAZA)</a:t>
            </a:r>
          </a:p>
          <a:p>
            <a:endParaRPr lang="en-US" altLang="zh-CN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提出全新的基于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ZNS SSDs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LSM-KV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存储系统的数据放置策略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精准预测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SSTables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的生命周期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写放大减少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7.4% </a:t>
            </a:r>
          </a:p>
          <a:p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相比与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LIZA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，进行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Zone Cleaning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时数据拷贝减少了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倍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FAC777F-2BCC-BCDB-6228-4A0930BA1851}"/>
              </a:ext>
            </a:extLst>
          </p:cNvPr>
          <p:cNvSpPr txBox="1"/>
          <p:nvPr/>
        </p:nvSpPr>
        <p:spPr>
          <a:xfrm>
            <a:off x="196357" y="2968588"/>
            <a:ext cx="56317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❏</a:t>
            </a:r>
            <a:r>
              <a:rPr lang="en-US" altLang="zh-CN" sz="1800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zh-CN" altLang="en-US" sz="1800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思考</a:t>
            </a:r>
            <a:endParaRPr lang="en-US" altLang="zh-CN" sz="1800">
              <a:solidFill>
                <a:srgbClr val="000000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lang="en-US" altLang="zh-CN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发现了主流存储系统中改进空间很大的问题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设计的算法相比于之前工作更加贴近应用场景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预测条件只考虑了键值重叠的情况，重写、删除的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SSTable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该如何合理分配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48341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0" y="-78105"/>
            <a:ext cx="6248400" cy="85344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3459027"/>
            <a:ext cx="9144000" cy="1685108"/>
          </a:xfrm>
          <a:prstGeom prst="rect">
            <a:avLst/>
          </a:prstGeom>
          <a:solidFill>
            <a:srgbClr val="111D33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" name="矩形 3"/>
          <p:cNvSpPr/>
          <p:nvPr/>
        </p:nvSpPr>
        <p:spPr>
          <a:xfrm>
            <a:off x="-1" y="2464741"/>
            <a:ext cx="5584371" cy="1606732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350" dirty="0"/>
          </a:p>
        </p:txBody>
      </p:sp>
      <p:sp>
        <p:nvSpPr>
          <p:cNvPr id="9" name="文本框 8"/>
          <p:cNvSpPr txBox="1"/>
          <p:nvPr/>
        </p:nvSpPr>
        <p:spPr>
          <a:xfrm>
            <a:off x="140431" y="2741311"/>
            <a:ext cx="5050155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9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THANKS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5383396" cy="46670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3930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Zoned Namespace SSD(ZNS SSD)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B9E2520-0A4B-04BD-6BE7-2C9F6D0B7E98}"/>
              </a:ext>
            </a:extLst>
          </p:cNvPr>
          <p:cNvSpPr txBox="1"/>
          <p:nvPr/>
        </p:nvSpPr>
        <p:spPr>
          <a:xfrm>
            <a:off x="467544" y="4120716"/>
            <a:ext cx="2077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❏将逻辑块划分成多个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zone</a:t>
            </a:r>
          </a:p>
          <a:p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❏每个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zone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是一个擦除单元</a:t>
            </a:r>
            <a:endParaRPr lang="zh-CN" altLang="en-US" sz="12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CB6815-3A17-DAD4-CD2F-9DF458D80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0400"/>
            <a:ext cx="914400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901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5383396" cy="46670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3930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Zoned Namespace SSD(ZNS SSD)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30C076-E77E-32F1-7880-516E9EB21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1569"/>
            <a:ext cx="9144000" cy="29019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AE29A70-1D15-F568-78DC-62A2233B3CF8}"/>
              </a:ext>
            </a:extLst>
          </p:cNvPr>
          <p:cNvSpPr txBox="1"/>
          <p:nvPr/>
        </p:nvSpPr>
        <p:spPr>
          <a:xfrm>
            <a:off x="467544" y="4120716"/>
            <a:ext cx="1923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❏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zone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内部只允许顺序写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4118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5383396" cy="46670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3930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Zoned Namespace SSD(ZNS SSD)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E443D1-1F0D-35C8-0341-9D55E7258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0400"/>
            <a:ext cx="9144000" cy="28987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456D167-7481-5EA7-E06F-261729B86D4C}"/>
              </a:ext>
            </a:extLst>
          </p:cNvPr>
          <p:cNvSpPr txBox="1"/>
          <p:nvPr/>
        </p:nvSpPr>
        <p:spPr>
          <a:xfrm>
            <a:off x="467544" y="4120716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❏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zone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内部只允许顺序写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❏不允许在同一个逻辑块上覆盖写</a:t>
            </a:r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822345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5383396" cy="46670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3930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Zoned Namespace SSD(ZNS SSD)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499D056-7503-A02F-5D27-E8C1AE3AAE8C}"/>
              </a:ext>
            </a:extLst>
          </p:cNvPr>
          <p:cNvSpPr txBox="1"/>
          <p:nvPr/>
        </p:nvSpPr>
        <p:spPr>
          <a:xfrm>
            <a:off x="467544" y="808348"/>
            <a:ext cx="333617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❏基本消除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garbage collection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开销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❏减轻写放大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❏减少映射表所占空间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❏主机负责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Zone Allocation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Zone Cleaning</a:t>
            </a:r>
            <a:endParaRPr lang="zh-CN" altLang="en-US" sz="1200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C58D6BC-22F8-7F4C-2F9D-42EB96438ECA}"/>
              </a:ext>
            </a:extLst>
          </p:cNvPr>
          <p:cNvGrpSpPr/>
          <p:nvPr/>
        </p:nvGrpSpPr>
        <p:grpSpPr>
          <a:xfrm>
            <a:off x="827584" y="2272772"/>
            <a:ext cx="8803776" cy="2835275"/>
            <a:chOff x="196716" y="2356520"/>
            <a:chExt cx="8803776" cy="2835275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9BDC78E-0489-7751-FF15-5F043D71E9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51" r="1569"/>
            <a:stretch/>
          </p:blipFill>
          <p:spPr>
            <a:xfrm>
              <a:off x="196716" y="2356520"/>
              <a:ext cx="8803776" cy="2835275"/>
            </a:xfrm>
            <a:prstGeom prst="rect">
              <a:avLst/>
            </a:prstGeom>
          </p:spPr>
        </p:pic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B1BF4B90-873A-65AD-93A1-883BB55B7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1540" y="2644552"/>
              <a:ext cx="2704748" cy="0"/>
            </a:xfrm>
            <a:prstGeom prst="line">
              <a:avLst/>
            </a:prstGeom>
            <a:ln w="317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932F47E0-9B33-843F-100A-7917F3197A21}"/>
                </a:ext>
              </a:extLst>
            </p:cNvPr>
            <p:cNvCxnSpPr>
              <a:cxnSpLocks/>
            </p:cNvCxnSpPr>
            <p:nvPr/>
          </p:nvCxnSpPr>
          <p:spPr>
            <a:xfrm>
              <a:off x="448744" y="2644552"/>
              <a:ext cx="0" cy="2160240"/>
            </a:xfrm>
            <a:prstGeom prst="line">
              <a:avLst/>
            </a:prstGeom>
            <a:ln w="317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A0358F08-968D-E633-3AD4-BC9C1EFE302B}"/>
                </a:ext>
              </a:extLst>
            </p:cNvPr>
            <p:cNvCxnSpPr>
              <a:cxnSpLocks/>
            </p:cNvCxnSpPr>
            <p:nvPr/>
          </p:nvCxnSpPr>
          <p:spPr>
            <a:xfrm>
              <a:off x="431540" y="4804792"/>
              <a:ext cx="432048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BD339198-4786-C085-782D-2B3072247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3608" y="2708436"/>
              <a:ext cx="1414420" cy="3042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2560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6715544" cy="46670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3930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LSM-based Key-Value Store (LSM-KV)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B9E2520-0A4B-04BD-6BE7-2C9F6D0B7E98}"/>
              </a:ext>
            </a:extLst>
          </p:cNvPr>
          <p:cNvSpPr txBox="1"/>
          <p:nvPr/>
        </p:nvSpPr>
        <p:spPr>
          <a:xfrm>
            <a:off x="5796136" y="1240396"/>
            <a:ext cx="2222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❏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append only-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顺序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❏数据更新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-compaction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  <a:endParaRPr lang="zh-CN" altLang="en-US" sz="1200"/>
          </a:p>
        </p:txBody>
      </p:sp>
      <p:pic>
        <p:nvPicPr>
          <p:cNvPr id="2" name="图片 1" descr="Structure-of-an-LSM-Tree">
            <a:extLst>
              <a:ext uri="{FF2B5EF4-FFF2-40B4-BE49-F238E27FC236}">
                <a16:creationId xmlns:a16="http://schemas.microsoft.com/office/drawing/2014/main" id="{D2661E0B-B284-4AD2-4B4A-45E0EE88F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16" y="1088395"/>
            <a:ext cx="5190813" cy="316835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6FD048E-A3D8-D95E-BE92-83A59E9F840E}"/>
              </a:ext>
            </a:extLst>
          </p:cNvPr>
          <p:cNvSpPr/>
          <p:nvPr/>
        </p:nvSpPr>
        <p:spPr>
          <a:xfrm>
            <a:off x="196716" y="4389956"/>
            <a:ext cx="45725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Log-Structured Merge Tree(LSM)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2611C2C-F5B4-4A76-CC43-9F7012B96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3032325"/>
            <a:ext cx="2777232" cy="119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228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7">
            <a:extLst>
              <a:ext uri="{FF2B5EF4-FFF2-40B4-BE49-F238E27FC236}">
                <a16:creationId xmlns:a16="http://schemas.microsoft.com/office/drawing/2014/main" id="{C37546A1-9A55-1F63-9ABC-B9708DA12172}"/>
              </a:ext>
            </a:extLst>
          </p:cNvPr>
          <p:cNvSpPr txBox="1"/>
          <p:nvPr/>
        </p:nvSpPr>
        <p:spPr>
          <a:xfrm>
            <a:off x="196716" y="181655"/>
            <a:ext cx="6715544" cy="46670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3930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LSM-based Key-Value Store (LSM-KV)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5" name="文本框 38">
            <a:extLst>
              <a:ext uri="{FF2B5EF4-FFF2-40B4-BE49-F238E27FC236}">
                <a16:creationId xmlns:a16="http://schemas.microsoft.com/office/drawing/2014/main" id="{1DCF1773-79D9-38CC-913B-BEBCAF3091B5}"/>
              </a:ext>
            </a:extLst>
          </p:cNvPr>
          <p:cNvSpPr txBox="1"/>
          <p:nvPr/>
        </p:nvSpPr>
        <p:spPr>
          <a:xfrm>
            <a:off x="196716" y="808348"/>
            <a:ext cx="162018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dist" defTabSz="963930"/>
            <a:r>
              <a:rPr lang="en-US" altLang="zh-CN" sz="1800" b="1" kern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Compaction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E9F3FF5-1DBF-38FB-7AB4-E7F4CB6138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823045"/>
            <a:ext cx="4428492" cy="385012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EE15793-C4E1-524C-6770-E5B176291E1D}"/>
              </a:ext>
            </a:extLst>
          </p:cNvPr>
          <p:cNvSpPr txBox="1"/>
          <p:nvPr/>
        </p:nvSpPr>
        <p:spPr>
          <a:xfrm>
            <a:off x="247236" y="2860576"/>
            <a:ext cx="15696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❏归并键值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❏重写键值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❏删除已失效的键值</a:t>
            </a:r>
            <a:endParaRPr lang="zh-CN" altLang="en-US" sz="120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487292A-CAC3-1FE2-138E-E5E4CB1A6030}"/>
              </a:ext>
            </a:extLst>
          </p:cNvPr>
          <p:cNvSpPr txBox="1"/>
          <p:nvPr/>
        </p:nvSpPr>
        <p:spPr>
          <a:xfrm>
            <a:off x="250615" y="1384412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Why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重复、失效键值影响读取效率</a:t>
            </a:r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137163649"/>
      </p:ext>
    </p:extLst>
  </p:cSld>
  <p:clrMapOvr>
    <a:masterClrMapping/>
  </p:clrMapOvr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1249</TotalTime>
  <Words>871</Words>
  <Application>Microsoft Office PowerPoint</Application>
  <PresentationFormat>自定义</PresentationFormat>
  <Paragraphs>180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4" baseType="lpstr">
      <vt:lpstr>Adobe Gothic Std B</vt:lpstr>
      <vt:lpstr>Malgun Gothic</vt:lpstr>
      <vt:lpstr>博洋行书 7000</vt:lpstr>
      <vt:lpstr>黑体</vt:lpstr>
      <vt:lpstr>微软雅黑</vt:lpstr>
      <vt:lpstr>Arial</vt:lpstr>
      <vt:lpstr>Calibri</vt:lpstr>
      <vt:lpstr>Tahoma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手绘</dc:title>
  <dc:creator>第一PPT</dc:creator>
  <cp:keywords>www.1ppt.com</cp:keywords>
  <dc:description>第一PPT，www.1ppt.com</dc:description>
  <cp:lastModifiedBy>Yao Tong</cp:lastModifiedBy>
  <cp:revision>325</cp:revision>
  <dcterms:created xsi:type="dcterms:W3CDTF">2017-03-25T02:22:00Z</dcterms:created>
  <dcterms:modified xsi:type="dcterms:W3CDTF">2022-12-07T15:51:54Z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2052-11.1.0.8236</vt:lpwstr>
  </property>
</Properties>
</file>